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72" r:id="rId12"/>
    <p:sldId id="271" r:id="rId13"/>
    <p:sldId id="263" r:id="rId14"/>
    <p:sldId id="264" r:id="rId15"/>
    <p:sldId id="265" r:id="rId16"/>
    <p:sldId id="266" r:id="rId17"/>
    <p:sldId id="267" r:id="rId18"/>
    <p:sldId id="268" r:id="rId19"/>
    <p:sldId id="269"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1"/>
    <p:restoredTop sz="61053"/>
  </p:normalViewPr>
  <p:slideViewPr>
    <p:cSldViewPr snapToGrid="0">
      <p:cViewPr varScale="1">
        <p:scale>
          <a:sx n="38" d="100"/>
          <a:sy n="38" d="100"/>
        </p:scale>
        <p:origin x="184" y="12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My name is Irina and today I am going to dive into the Green Pace Security Policy</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unit test verifies if the </a:t>
            </a:r>
            <a:r>
              <a:rPr lang="en-US" dirty="0" err="1"/>
              <a:t>out_of_range</a:t>
            </a:r>
            <a:r>
              <a:rPr lang="en-US" dirty="0"/>
              <a:t> exception is </a:t>
            </a:r>
            <a:r>
              <a:rPr lang="en-US" dirty="0" err="1"/>
              <a:t>throuns</a:t>
            </a:r>
            <a:r>
              <a:rPr lang="en-US" dirty="0"/>
              <a:t> hen calling an index out of bound. We can see that we started with an empty collection. Then we resized is at 10. And than check to see if the unit test will throw an </a:t>
            </a:r>
            <a:r>
              <a:rPr lang="en-US" dirty="0" err="1"/>
              <a:t>out_of_range</a:t>
            </a:r>
            <a:r>
              <a:rPr lang="en-US" dirty="0"/>
              <a:t> exception when we’re trying to access index at 11 (which is not available since the size of the collection is 10).</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The image depicts a </a:t>
            </a:r>
            <a:r>
              <a:rPr lang="en-US" dirty="0" err="1"/>
              <a:t>DevSecOps</a:t>
            </a:r>
            <a:r>
              <a:rPr lang="en-US" dirty="0"/>
              <a:t> workflow, which integrates security practices into the traditional DevOps process. The workflow is divided into two main phases: </a:t>
            </a:r>
            <a:r>
              <a:rPr lang="en-US" b="1" dirty="0"/>
              <a:t>Pre-production</a:t>
            </a:r>
            <a:r>
              <a:rPr lang="en-US" dirty="0"/>
              <a:t> and </a:t>
            </a:r>
            <a:r>
              <a:rPr lang="en-US" b="1" dirty="0"/>
              <a:t>Production</a:t>
            </a:r>
            <a:r>
              <a:rPr lang="en-US" dirty="0"/>
              <a:t>.</a:t>
            </a:r>
          </a:p>
          <a:p>
            <a:r>
              <a:rPr lang="en-US" dirty="0"/>
              <a:t>In the </a:t>
            </a:r>
            <a:r>
              <a:rPr lang="en-US" b="1" dirty="0"/>
              <a:t>Pre-production</a:t>
            </a:r>
            <a:r>
              <a:rPr lang="en-US" dirty="0"/>
              <a:t> phase, the process starts with assessing and planning for security by evaluating the threat landscape and regulatory changes. The design phase focuses on security-driven design practices, followed by secure building practices. Verification and testing are conducted through vulnerability scanning and functional testing. Transition and health checks involve configuring and deploying security settings.</a:t>
            </a:r>
          </a:p>
          <a:p>
            <a:r>
              <a:rPr lang="en-US" dirty="0"/>
              <a:t>In the </a:t>
            </a:r>
            <a:r>
              <a:rPr lang="en-US" b="1" dirty="0"/>
              <a:t>Production</a:t>
            </a:r>
            <a:r>
              <a:rPr lang="en-US" dirty="0"/>
              <a:t> phase, monitoring and detection mechanisms are employed to identify potential threats. If a security issue is detected, the response phase involves blocking attacks and rolling back to a secure state. Finally, the system is maintained and stabilized by assessing against security baselines and returning to a stable state after any compromise.</a:t>
            </a:r>
          </a:p>
          <a:p>
            <a:r>
              <a:rPr lang="en-US" dirty="0"/>
              <a:t>The diagram illustrates how security is embedded throughout the entire software development lifecycle, emphasizing continuous security assessment, testing, and monitoring.</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the </a:t>
            </a:r>
            <a:r>
              <a:rPr lang="en-US" dirty="0" err="1"/>
              <a:t>DevSecOps</a:t>
            </a:r>
            <a:r>
              <a:rPr lang="en-US" dirty="0"/>
              <a:t> pipeline diagram, each stage represents critical steps in secure software development, with specific tools enhancing security and automation throughout the process. Let’s see the tools used in each stage: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these tools exemplify how </a:t>
            </a:r>
            <a:r>
              <a:rPr lang="en-US" dirty="0" err="1"/>
              <a:t>DevSecOps</a:t>
            </a:r>
            <a:r>
              <a:rPr lang="en-US" dirty="0"/>
              <a:t> integrates security into every phase, ensuring continuous protection throughout the development lifecycle.</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is very important to understand when to act and when to wait while practicing security. Acting now is better than waiting because it allows for proactive mitigation of security risks, reducing the potential for costly breaches and data loss. Early action helps build stronger defenses, ensuring that vulnerabilities are addressed before they can be exploited. This not only saves money and resources in the long run but also protects the company’s reputation. Delaying action increases the likelihood of encountering more complex threats, making future interventions more difficult and expensive.</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0" lvl="2" indent="-228600" algn="l" rtl="0">
              <a:lnSpc>
                <a:spcPct val="90000"/>
              </a:lnSpc>
              <a:spcBef>
                <a:spcPts val="0"/>
              </a:spcBef>
              <a:spcAft>
                <a:spcPts val="0"/>
              </a:spcAft>
              <a:buClr>
                <a:schemeClr val="lt1"/>
              </a:buClr>
              <a:buSzPts val="1800"/>
              <a:buChar char="•"/>
            </a:pPr>
            <a:r>
              <a:rPr lang="en-US" sz="1100" dirty="0"/>
              <a:t>The shortcomings in the policy involve unidentified risks. Green Pace must regularly assess emerging threats and revise the security policy accordingly.</a:t>
            </a:r>
          </a:p>
          <a:p>
            <a:pPr marL="1143000" lvl="2" indent="-228600" algn="l" rtl="0">
              <a:lnSpc>
                <a:spcPct val="90000"/>
              </a:lnSpc>
              <a:spcBef>
                <a:spcPts val="0"/>
              </a:spcBef>
              <a:spcAft>
                <a:spcPts val="0"/>
              </a:spcAft>
              <a:buClr>
                <a:schemeClr val="lt1"/>
              </a:buClr>
              <a:buSzPts val="1800"/>
              <a:buChar char="•"/>
            </a:pPr>
            <a:r>
              <a:rPr lang="en-US" sz="1100" dirty="0"/>
              <a:t>The policy should be treated as an evolving document, undergoing regular reviews and updates.</a:t>
            </a:r>
          </a:p>
          <a:p>
            <a:pPr marL="1143000" lvl="2" indent="-228600" algn="l" rtl="0">
              <a:lnSpc>
                <a:spcPct val="90000"/>
              </a:lnSpc>
              <a:spcBef>
                <a:spcPts val="0"/>
              </a:spcBef>
              <a:spcAft>
                <a:spcPts val="0"/>
              </a:spcAft>
              <a:buClr>
                <a:schemeClr val="lt1"/>
              </a:buClr>
              <a:buSzPts val="1800"/>
              <a:buChar char="•"/>
            </a:pPr>
            <a:r>
              <a:rPr lang="en-US" sz="1100" dirty="0"/>
              <a:t>Additionally, it is crucial to implement a training program for the updated security policy. </a:t>
            </a:r>
          </a:p>
          <a:p>
            <a:pPr marL="1143000" lvl="2" indent="-228600" algn="l" rtl="0">
              <a:lnSpc>
                <a:spcPct val="90000"/>
              </a:lnSpc>
              <a:spcBef>
                <a:spcPts val="0"/>
              </a:spcBef>
              <a:spcAft>
                <a:spcPts val="0"/>
              </a:spcAft>
              <a:buClr>
                <a:schemeClr val="lt1"/>
              </a:buClr>
              <a:buSzPts val="1800"/>
              <a:buChar char="•"/>
            </a:pPr>
            <a:r>
              <a:rPr lang="en-US" sz="1100" dirty="0"/>
              <a:t>Establish a system to audit compliance with the policy in code, and integrate the security policy into the code review process.</a:t>
            </a: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conclusion, applying secure coding standards to our program is essential for building a resilient and secure software environment. By adhering to the 10 Principles of Secure Coding, we establish a strong foundation that mitigates risks from the outset. Consistent enforcement of encryption policies ensures that sensitive data remains protected at all stages. Continuous testing for bugs during deployments allows us to identify and address vulnerabilities proactively. Finally, ensuring that all developers are aligned and informed guarantees that our security practices are uniformly understood and applied, leading to a cohesive and effective security strategy.</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The Green Pace Security Policy is a comprehensive guide designed to protect our software development process against a wide range of security threats. As our team grows, maintaining consistent and secure coding practices is critical to safeguarding our applications and data.</a:t>
            </a:r>
          </a:p>
          <a:p>
            <a:r>
              <a:rPr lang="en-US" dirty="0"/>
              <a:t>This policy was developed to address the increasing complexity of modern security challenges, ensuring that our development practices are aligned with industry standards and best practices. By integrating this policy into our daily operations, we reinforce a defense-in-depth strategy, which layers multiple security measures to provide robust protection against vulnerabilities at every stage of the software development lifecycle.</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threat matrix provides a visual representation of security levels based on the likelihood and severity of potential security issues. It categorizes threats into different levels, starting with </a:t>
            </a:r>
            <a:r>
              <a:rPr lang="en-US" b="1" dirty="0"/>
              <a:t>Level 1</a:t>
            </a:r>
            <a:r>
              <a:rPr lang="en-US" dirty="0"/>
              <a:t>, which is the most critical. These high-severity threats require immediate attention due to their significant impact. On the other end of the spectrum, </a:t>
            </a:r>
            <a:r>
              <a:rPr lang="en-US" b="1" dirty="0"/>
              <a:t>Level 3</a:t>
            </a:r>
            <a:r>
              <a:rPr lang="en-US" dirty="0"/>
              <a:t> threats are considered low priority. These are less exploitable, with minimal potential loss, and thus do not demand urgent action.</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10 principles of secure coding are essential for building robust and secure software. </a:t>
            </a:r>
            <a:r>
              <a:rPr lang="en-US" b="1" dirty="0"/>
              <a:t>Validating input data</a:t>
            </a:r>
            <a:r>
              <a:rPr lang="en-US" dirty="0"/>
              <a:t> (STD-001-CPP, STD-002-CPP, STD-003-CPP) ensures that all data entering the system is clean and safe from injection attacks. </a:t>
            </a:r>
            <a:r>
              <a:rPr lang="en-US" b="1" dirty="0"/>
              <a:t>Heeding compiler warnings</a:t>
            </a:r>
            <a:r>
              <a:rPr lang="en-US" dirty="0"/>
              <a:t> (STD-005-CPP, STD-008-CPP, STD-010-CPP) is crucial for catching potential issues early in the development process. </a:t>
            </a:r>
            <a:r>
              <a:rPr lang="en-US" b="1" dirty="0"/>
              <a:t>Architecting and designing for security policies</a:t>
            </a:r>
            <a:r>
              <a:rPr lang="en-US" dirty="0"/>
              <a:t> (STD-007-CPP) helps integrate security considerations from the ground up. </a:t>
            </a:r>
            <a:r>
              <a:rPr lang="en-US" b="1" dirty="0"/>
              <a:t>Keeping it simple</a:t>
            </a:r>
            <a:r>
              <a:rPr lang="en-US" dirty="0"/>
              <a:t> reduces complexity, making the code easier to secure and maintain. </a:t>
            </a:r>
            <a:r>
              <a:rPr lang="en-US" b="1" dirty="0"/>
              <a:t>Default deny</a:t>
            </a:r>
            <a:r>
              <a:rPr lang="en-US" dirty="0"/>
              <a:t> enforces a security-first approach by restricting access unless explicitly allowed, while </a:t>
            </a:r>
            <a:r>
              <a:rPr lang="en-US" b="1" dirty="0"/>
              <a:t>adhering to the principle of least privilege</a:t>
            </a:r>
            <a:r>
              <a:rPr lang="en-US" dirty="0"/>
              <a:t> limits user and system access to only what is necessary. </a:t>
            </a:r>
            <a:r>
              <a:rPr lang="en-US" b="1" dirty="0"/>
              <a:t>Sanitizing data sent to other systems</a:t>
            </a:r>
            <a:r>
              <a:rPr lang="en-US" dirty="0"/>
              <a:t> (STD-004-CPP) prevents data contamination and security breaches. </a:t>
            </a:r>
            <a:r>
              <a:rPr lang="en-US" b="1" dirty="0"/>
              <a:t>Practicing defense in depth</a:t>
            </a:r>
            <a:r>
              <a:rPr lang="en-US" dirty="0"/>
              <a:t> adds multiple layers of security to safeguard against threats. </a:t>
            </a:r>
            <a:r>
              <a:rPr lang="en-US" b="1" dirty="0"/>
              <a:t>Using effective quality assurance techniques</a:t>
            </a:r>
            <a:r>
              <a:rPr lang="en-US" dirty="0"/>
              <a:t> (STD-001-CPP to STD-010-CPP) ensures the software is rigorously tested for vulnerabilities. Finally, </a:t>
            </a:r>
            <a:r>
              <a:rPr lang="en-US" b="1" dirty="0"/>
              <a:t>adopting a secure coding standard</a:t>
            </a:r>
            <a:r>
              <a:rPr lang="en-US" dirty="0"/>
              <a:t> (STD-001-CPP, STD-004-CPP to STD-010-CPP) ensures consistency and adherence to best practices across the development team.</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Critical Threat Mitigation:</a:t>
            </a:r>
            <a:r>
              <a:rPr lang="en-US" dirty="0"/>
              <a:t> The top priorities (STD-001-CPP to STD-005-CPP) are standards that directly address the most critical security vulnerabilities. These standards focus on preventing the most common and severe threats, such as input validation issues and privilege escalation, which are often the primary targets of attackers.</a:t>
            </a:r>
          </a:p>
          <a:p>
            <a:r>
              <a:rPr lang="en-US" b="1" dirty="0"/>
              <a:t>Foundation for Secure Architecture:</a:t>
            </a:r>
            <a:r>
              <a:rPr lang="en-US" dirty="0"/>
              <a:t> Standards ranked in the middle (STD-003-CPP to STD-007-CPP) lay the groundwork for a secure system by ensuring that security is built into the architecture, data is sanitized, and access is appropriately controlled. These standards are vital for maintaining a secure environment but are dependent on the foundational safeguards being in place first.</a:t>
            </a:r>
          </a:p>
          <a:p>
            <a:r>
              <a:rPr lang="en-US" b="1" dirty="0"/>
              <a:t>Quality Assurance and Ongoing Security:</a:t>
            </a:r>
            <a:r>
              <a:rPr lang="en-US" dirty="0"/>
              <a:t> The final standards (STD-008-CPP to STD-010-CPP) focus on maintaining and continuously improving security through defense-in-depth, comprehensive QA practices, and adherence to secure coding guidelines. These are essential for the long-term stability and security of the system, ensuring that all other measures are consistently upheld and refined.</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To safeguard sensitive information throughout its lifecycle, we implement comprehensive encryption policies that address data in three key states: </a:t>
            </a:r>
            <a:r>
              <a:rPr lang="en-US" b="1" dirty="0"/>
              <a:t>in flight</a:t>
            </a:r>
            <a:r>
              <a:rPr lang="en-US" dirty="0"/>
              <a:t>, </a:t>
            </a:r>
            <a:r>
              <a:rPr lang="en-US" b="1" dirty="0"/>
              <a:t>at rest</a:t>
            </a:r>
            <a:r>
              <a:rPr lang="en-US" dirty="0"/>
              <a:t>, and </a:t>
            </a:r>
            <a:r>
              <a:rPr lang="en-US" b="1" dirty="0"/>
              <a:t>in use</a:t>
            </a:r>
            <a:r>
              <a:rPr lang="en-US" dirty="0"/>
              <a:t>.</a:t>
            </a:r>
          </a:p>
          <a:p>
            <a:pPr>
              <a:buFont typeface="+mj-lt"/>
              <a:buAutoNum type="arabicPeriod"/>
            </a:pPr>
            <a:r>
              <a:rPr lang="en-US" b="1" dirty="0"/>
              <a:t>Encryption in Flight</a:t>
            </a:r>
            <a:r>
              <a:rPr lang="en-US" dirty="0"/>
              <a:t> ensures that data being transmitted between systems or networks is secured to prevent unauthorized access or interception. This policy preserves the confidentiality and integrity of data during transmission by using protocols like TLS/SSL.</a:t>
            </a:r>
          </a:p>
          <a:p>
            <a:pPr>
              <a:buFont typeface="+mj-lt"/>
              <a:buAutoNum type="arabicPeriod"/>
            </a:pPr>
            <a:r>
              <a:rPr lang="en-US" b="1" dirty="0"/>
              <a:t>Encryption at Rest</a:t>
            </a:r>
            <a:r>
              <a:rPr lang="en-US" dirty="0"/>
              <a:t> protects stored data, whether it resides in databases, files, or backups. This includes encrypting entire storage volumes or specific files, ensuring that even if the storage is compromised, sensitive information remains protected.</a:t>
            </a:r>
          </a:p>
          <a:p>
            <a:pPr>
              <a:buFont typeface="+mj-lt"/>
              <a:buAutoNum type="arabicPeriod"/>
            </a:pPr>
            <a:r>
              <a:rPr lang="en-US" b="1" dirty="0"/>
              <a:t>Encryption in Use</a:t>
            </a:r>
            <a:r>
              <a:rPr lang="en-US" dirty="0"/>
              <a:t> applies to data that is actively being processed. It maintains data confidentiality during operations by securing it in memory or within applications, ensuring protection while the data is being accessed or manipulated by authorized processes.</a:t>
            </a:r>
          </a:p>
          <a:p>
            <a:r>
              <a:rPr lang="en-US" dirty="0"/>
              <a:t>These encryption policies form the backbone of our data security strategy, providing layered protection across all stages of data handling.</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Introducing the </a:t>
            </a:r>
            <a:r>
              <a:rPr lang="en-US" b="1" dirty="0"/>
              <a:t>Triple-A (Authentication, Authorization, Accounting) Security Policies</a:t>
            </a:r>
            <a:r>
              <a:rPr lang="en-US" dirty="0"/>
              <a:t>, which are designed to ensure robust security across all user interactions within our systems:</a:t>
            </a:r>
          </a:p>
          <a:p>
            <a:pPr>
              <a:buFont typeface="+mj-lt"/>
              <a:buAutoNum type="arabicPeriod"/>
            </a:pPr>
            <a:r>
              <a:rPr lang="en-US" b="1" dirty="0"/>
              <a:t>Authentication:</a:t>
            </a:r>
            <a:r>
              <a:rPr lang="en-US" dirty="0"/>
              <a:t> To verify user identities, we enforce multi-factor authentication (MFA) for all users. This approach requires multiple forms of verification, adding an extra layer of security beyond just passwords. Strong password policies are also mandated, requiring complex combinations and regular updates to minimize the risk of unauthorized access (NIST, 2020).</a:t>
            </a:r>
          </a:p>
          <a:p>
            <a:pPr>
              <a:buFont typeface="+mj-lt"/>
              <a:buAutoNum type="arabicPeriod"/>
            </a:pPr>
            <a:r>
              <a:rPr lang="en-US" b="1" dirty="0"/>
              <a:t>Authorization:</a:t>
            </a:r>
            <a:r>
              <a:rPr lang="en-US" dirty="0"/>
              <a:t> Access to resources is controlled through the principle of least privilege, meaning users are granted only the permissions necessary for their specific roles. Role-based access control (RBAC) is implemented to enforce this, reducing the potential for security breaches by limiting access to sensitive information (NIST, 2020).</a:t>
            </a:r>
          </a:p>
          <a:p>
            <a:pPr>
              <a:buFont typeface="+mj-lt"/>
              <a:buAutoNum type="arabicPeriod"/>
            </a:pPr>
            <a:r>
              <a:rPr lang="en-US" b="1" dirty="0"/>
              <a:t>Accounting:</a:t>
            </a:r>
            <a:r>
              <a:rPr lang="en-US" dirty="0"/>
              <a:t> To maintain accountability, comprehensive logging is employed to track all user activities. These logs create audit trails that can be reviewed regularly to detect and respond to any unauthorized or suspicious behavior, ensuring the integrity of the system (NIST, 2020).</a:t>
            </a:r>
          </a:p>
          <a:p>
            <a:r>
              <a:rPr lang="en-US" dirty="0"/>
              <a:t>Together, these Triple-A policies create a secure environment that rigorously controls access, enforces accountability, and monitors user interactions to protect sensitive data and resources.</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Unit testing is used to verify that individual components or units of code function correctly in isolation. Each unit typically represents a small, specific piece of functionality, such as a function, method, or class. The primary goals of unit testing are to ensure code reliability, detect bugs early, facilitate refactoring, support documentation, and promote code quality.</a:t>
            </a:r>
          </a:p>
          <a:p>
            <a:pPr marL="0" lvl="0" indent="0" algn="l" rtl="0">
              <a:lnSpc>
                <a:spcPct val="100000"/>
              </a:lnSpc>
              <a:spcBef>
                <a:spcPts val="0"/>
              </a:spcBef>
              <a:spcAft>
                <a:spcPts val="0"/>
              </a:spcAft>
              <a:buSzPts val="1100"/>
              <a:buNone/>
            </a:pPr>
            <a:r>
              <a:rPr lang="en-US" dirty="0"/>
              <a:t>This unit test was used to check if resizing a collection that starts as empty(or 0), increases. The test asserts true </a:t>
            </a:r>
            <a:r>
              <a:rPr lang="en-US" dirty="0" err="1"/>
              <a:t>wjem</a:t>
            </a:r>
            <a:r>
              <a:rPr lang="en-US" dirty="0"/>
              <a:t> the collection size has been increased to 5.</a:t>
            </a:r>
            <a:endParaRPr dirty="0"/>
          </a:p>
        </p:txBody>
      </p:sp>
    </p:spTree>
    <p:extLst>
      <p:ext uri="{BB962C8B-B14F-4D97-AF65-F5344CB8AC3E}">
        <p14:creationId xmlns:p14="http://schemas.microsoft.com/office/powerpoint/2010/main" val="219903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next Unit test verifies that </a:t>
            </a:r>
            <a:r>
              <a:rPr lang="en-US" dirty="0" err="1"/>
              <a:t>push_back</a:t>
            </a:r>
            <a:r>
              <a:rPr lang="en-US" dirty="0"/>
              <a:t> function adds an element to the end of the collection. When we </a:t>
            </a:r>
            <a:r>
              <a:rPr lang="en-US" dirty="0" err="1"/>
              <a:t>push_back</a:t>
            </a:r>
            <a:r>
              <a:rPr lang="en-US" dirty="0"/>
              <a:t> 42, the last item in the collection equals t42, which is true and the unit test passed.</a:t>
            </a:r>
            <a:endParaRPr dirty="0"/>
          </a:p>
        </p:txBody>
      </p:sp>
    </p:spTree>
    <p:extLst>
      <p:ext uri="{BB962C8B-B14F-4D97-AF65-F5344CB8AC3E}">
        <p14:creationId xmlns:p14="http://schemas.microsoft.com/office/powerpoint/2010/main" val="1205536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1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Irina </a:t>
            </a:r>
            <a:r>
              <a:rPr lang="en-US" sz="1850" i="1" dirty="0" err="1"/>
              <a:t>Borozan</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8" name="Audio 7">
            <a:extLst>
              <a:ext uri="{FF2B5EF4-FFF2-40B4-BE49-F238E27FC236}">
                <a16:creationId xmlns:a16="http://schemas.microsoft.com/office/drawing/2014/main" id="{B1D55C42-6AC0-1BDC-98B8-EA204A0E9CA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00"/>
    </mc:Choice>
    <mc:Fallback>
      <p:transition spd="slow" advTm="8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A screenshot of a computer code&#10;&#10;Description automatically generated">
            <a:extLst>
              <a:ext uri="{FF2B5EF4-FFF2-40B4-BE49-F238E27FC236}">
                <a16:creationId xmlns:a16="http://schemas.microsoft.com/office/drawing/2014/main" id="{F1D478A8-C74B-260A-48AE-579B57747B8F}"/>
              </a:ext>
            </a:extLst>
          </p:cNvPr>
          <p:cNvPicPr>
            <a:picLocks noChangeAspect="1"/>
          </p:cNvPicPr>
          <p:nvPr/>
        </p:nvPicPr>
        <p:blipFill>
          <a:blip r:embed="rId7"/>
          <a:stretch>
            <a:fillRect/>
          </a:stretch>
        </p:blipFill>
        <p:spPr>
          <a:xfrm>
            <a:off x="433953" y="1410873"/>
            <a:ext cx="7772400" cy="4320905"/>
          </a:xfrm>
          <a:prstGeom prst="rect">
            <a:avLst/>
          </a:prstGeom>
        </p:spPr>
      </p:pic>
      <p:pic>
        <p:nvPicPr>
          <p:cNvPr id="7" name="Picture 6">
            <a:extLst>
              <a:ext uri="{FF2B5EF4-FFF2-40B4-BE49-F238E27FC236}">
                <a16:creationId xmlns:a16="http://schemas.microsoft.com/office/drawing/2014/main" id="{E32CB3E4-BA7E-7A40-E896-F9CDC71541FF}"/>
              </a:ext>
            </a:extLst>
          </p:cNvPr>
          <p:cNvPicPr>
            <a:picLocks noChangeAspect="1"/>
          </p:cNvPicPr>
          <p:nvPr/>
        </p:nvPicPr>
        <p:blipFill>
          <a:blip r:embed="rId8"/>
          <a:stretch>
            <a:fillRect/>
          </a:stretch>
        </p:blipFill>
        <p:spPr>
          <a:xfrm>
            <a:off x="433953" y="6015137"/>
            <a:ext cx="8691022" cy="574613"/>
          </a:xfrm>
          <a:prstGeom prst="rect">
            <a:avLst/>
          </a:prstGeom>
        </p:spPr>
      </p:pic>
      <p:pic>
        <p:nvPicPr>
          <p:cNvPr id="10" name="Audio 9">
            <a:extLst>
              <a:ext uri="{FF2B5EF4-FFF2-40B4-BE49-F238E27FC236}">
                <a16:creationId xmlns:a16="http://schemas.microsoft.com/office/drawing/2014/main" id="{3E43B462-5DBA-FCE8-69E2-C15A3A8C756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069"/>
    </mc:Choice>
    <mc:Fallback>
      <p:transition spd="slow" advTm="34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48E4117E-14CA-1178-4729-B3D7F4508B6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8793"/>
    </mc:Choice>
    <mc:Fallback>
      <p:transition spd="slow" advTm="98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418454" y="2194560"/>
            <a:ext cx="11087746" cy="4516206"/>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0"/>
              </a:spcBef>
              <a:spcAft>
                <a:spcPts val="0"/>
              </a:spcAft>
              <a:buClr>
                <a:schemeClr val="lt1"/>
              </a:buClr>
              <a:buSzPts val="2000"/>
              <a:buChar char="•"/>
            </a:pPr>
            <a:r>
              <a:rPr lang="en-US" sz="1600" dirty="0"/>
              <a:t>Assess and Plan:</a:t>
            </a:r>
          </a:p>
          <a:p>
            <a:pPr marL="1143000" lvl="2" indent="-228600">
              <a:spcBef>
                <a:spcPts val="0"/>
              </a:spcBef>
              <a:buSzPts val="2000"/>
            </a:pPr>
            <a:r>
              <a:rPr lang="en-US" sz="1400" dirty="0"/>
              <a:t>Tools: Microsoft Threat Modeling Tool, </a:t>
            </a:r>
            <a:r>
              <a:rPr lang="en-US" sz="1400" dirty="0" err="1"/>
              <a:t>RiskWatch</a:t>
            </a:r>
            <a:r>
              <a:rPr lang="en-US" sz="1400" dirty="0"/>
              <a:t>, Jira are used for identifying security requirements, threats, </a:t>
            </a:r>
          </a:p>
          <a:p>
            <a:pPr marL="914400" lvl="2" indent="0">
              <a:spcBef>
                <a:spcPts val="0"/>
              </a:spcBef>
              <a:buSzPts val="2000"/>
              <a:buNone/>
            </a:pPr>
            <a:r>
              <a:rPr lang="en-US" sz="1400" dirty="0"/>
              <a:t>and risks; prioritizing tasks based on potential impact.</a:t>
            </a:r>
          </a:p>
          <a:p>
            <a:pPr marL="685800" lvl="1" indent="-228600" algn="l" rtl="0">
              <a:lnSpc>
                <a:spcPct val="90000"/>
              </a:lnSpc>
              <a:spcBef>
                <a:spcPts val="0"/>
              </a:spcBef>
              <a:spcAft>
                <a:spcPts val="0"/>
              </a:spcAft>
              <a:buClr>
                <a:schemeClr val="lt1"/>
              </a:buClr>
              <a:buSzPts val="2000"/>
              <a:buChar char="•"/>
            </a:pPr>
            <a:r>
              <a:rPr lang="en-US" sz="1600" dirty="0"/>
              <a:t>Design:</a:t>
            </a:r>
          </a:p>
          <a:p>
            <a:pPr marL="1143000" lvl="2" indent="-228600">
              <a:spcBef>
                <a:spcPts val="0"/>
              </a:spcBef>
              <a:buSzPts val="2000"/>
            </a:pPr>
            <a:r>
              <a:rPr lang="en-US" sz="1400" dirty="0"/>
              <a:t>Tools: SonarQube, OWASP for enforcing security best practices early in the design phase, ensuring secure architectural patterns.</a:t>
            </a:r>
          </a:p>
          <a:p>
            <a:pPr marL="685800" lvl="1" indent="-228600" algn="l" rtl="0">
              <a:lnSpc>
                <a:spcPct val="90000"/>
              </a:lnSpc>
              <a:spcBef>
                <a:spcPts val="0"/>
              </a:spcBef>
              <a:spcAft>
                <a:spcPts val="0"/>
              </a:spcAft>
              <a:buClr>
                <a:schemeClr val="lt1"/>
              </a:buClr>
              <a:buSzPts val="2000"/>
              <a:buChar char="•"/>
            </a:pPr>
            <a:r>
              <a:rPr lang="en-US" sz="1600" dirty="0"/>
              <a:t>Build</a:t>
            </a:r>
          </a:p>
          <a:p>
            <a:pPr marL="1143000" lvl="2" indent="-228600">
              <a:spcBef>
                <a:spcPts val="0"/>
              </a:spcBef>
              <a:buSzPts val="2000"/>
            </a:pPr>
            <a:r>
              <a:rPr lang="en-US" sz="1400" dirty="0"/>
              <a:t>Tools: Jenkins, GitHub, and </a:t>
            </a:r>
            <a:r>
              <a:rPr lang="en-US" sz="1400" dirty="0" err="1"/>
              <a:t>Snyk</a:t>
            </a:r>
            <a:r>
              <a:rPr lang="en-US" sz="1400" dirty="0"/>
              <a:t> for ensuring secure code integration, use of trusted repositories, and secure open-source usage.</a:t>
            </a:r>
          </a:p>
          <a:p>
            <a:pPr marL="685800" lvl="1" indent="-228600" algn="l" rtl="0">
              <a:lnSpc>
                <a:spcPct val="90000"/>
              </a:lnSpc>
              <a:spcBef>
                <a:spcPts val="0"/>
              </a:spcBef>
              <a:spcAft>
                <a:spcPts val="0"/>
              </a:spcAft>
              <a:buClr>
                <a:schemeClr val="lt1"/>
              </a:buClr>
              <a:buSzPts val="2000"/>
              <a:buChar char="•"/>
            </a:pPr>
            <a:r>
              <a:rPr lang="en-US" sz="1600" dirty="0"/>
              <a:t>Verify and Test</a:t>
            </a:r>
          </a:p>
          <a:p>
            <a:pPr marL="1143000" lvl="2" indent="-228600">
              <a:spcBef>
                <a:spcPts val="0"/>
              </a:spcBef>
              <a:buSzPts val="2000"/>
            </a:pPr>
            <a:r>
              <a:rPr lang="en-US" sz="1400" dirty="0"/>
              <a:t>Tools: Nessus, Selenium, OWASP ZAP for continuous testing to identify and mitigate security vulnerabilities before deployment</a:t>
            </a:r>
          </a:p>
          <a:p>
            <a:pPr marL="685800" lvl="1" indent="-228600" algn="l" rtl="0">
              <a:lnSpc>
                <a:spcPct val="90000"/>
              </a:lnSpc>
              <a:spcBef>
                <a:spcPts val="0"/>
              </a:spcBef>
              <a:spcAft>
                <a:spcPts val="0"/>
              </a:spcAft>
              <a:buClr>
                <a:schemeClr val="lt1"/>
              </a:buClr>
              <a:buSzPts val="2000"/>
              <a:buChar char="•"/>
            </a:pPr>
            <a:r>
              <a:rPr lang="en-US" sz="1600" dirty="0"/>
              <a:t>Transitions and Health Check</a:t>
            </a:r>
          </a:p>
          <a:p>
            <a:pPr marL="1143000" lvl="2" indent="-228600">
              <a:spcBef>
                <a:spcPts val="0"/>
              </a:spcBef>
              <a:buSzPts val="2000"/>
            </a:pPr>
            <a:r>
              <a:rPr lang="en-US" sz="1400" dirty="0"/>
              <a:t>Ansible, Metasploit for securing the deployment process, ensuring systems are hardened against threats before going live</a:t>
            </a:r>
          </a:p>
          <a:p>
            <a:pPr marL="685800" lvl="1" indent="-228600" algn="l" rtl="0">
              <a:lnSpc>
                <a:spcPct val="90000"/>
              </a:lnSpc>
              <a:spcBef>
                <a:spcPts val="0"/>
              </a:spcBef>
              <a:spcAft>
                <a:spcPts val="0"/>
              </a:spcAft>
              <a:buClr>
                <a:schemeClr val="lt1"/>
              </a:buClr>
              <a:buSzPts val="2000"/>
              <a:buChar char="•"/>
            </a:pPr>
            <a:r>
              <a:rPr lang="en-US" sz="1600" dirty="0"/>
              <a:t>Monitor and Detect:</a:t>
            </a:r>
          </a:p>
          <a:p>
            <a:pPr marL="1143000" lvl="2" indent="-228600">
              <a:spcBef>
                <a:spcPts val="0"/>
              </a:spcBef>
              <a:buSzPts val="2000"/>
            </a:pPr>
            <a:r>
              <a:rPr lang="en-US" sz="1400" dirty="0"/>
              <a:t>Tools: SIEM tools like Splunk, intrusion detection systems (IDS) like Snort, log management tools like ELK Stack for  continuous monitoring for security incidents, threat detection, and alerting.</a:t>
            </a:r>
          </a:p>
          <a:p>
            <a:pPr marL="685800" lvl="1" indent="-228600" algn="l" rtl="0">
              <a:lnSpc>
                <a:spcPct val="90000"/>
              </a:lnSpc>
              <a:spcBef>
                <a:spcPts val="0"/>
              </a:spcBef>
              <a:spcAft>
                <a:spcPts val="0"/>
              </a:spcAft>
              <a:buClr>
                <a:schemeClr val="lt1"/>
              </a:buClr>
              <a:buSzPts val="2000"/>
              <a:buChar char="•"/>
            </a:pPr>
            <a:r>
              <a:rPr lang="en-US" sz="1600" dirty="0"/>
              <a:t>Respond:</a:t>
            </a:r>
          </a:p>
          <a:p>
            <a:pPr marL="1143000" lvl="2" indent="-228600">
              <a:spcBef>
                <a:spcPts val="0"/>
              </a:spcBef>
              <a:buSzPts val="2000"/>
            </a:pPr>
            <a:r>
              <a:rPr lang="en-US" sz="1400" dirty="0" err="1"/>
              <a:t>theHIVE</a:t>
            </a:r>
            <a:r>
              <a:rPr lang="en-US" sz="1400" dirty="0"/>
              <a:t>, Jenkins for Immediate response to security incidents, mitigating attacks, and rolling back compromised systems.</a:t>
            </a:r>
          </a:p>
          <a:p>
            <a:pPr marL="685800" lvl="1" indent="-228600" algn="l" rtl="0">
              <a:lnSpc>
                <a:spcPct val="90000"/>
              </a:lnSpc>
              <a:spcBef>
                <a:spcPts val="0"/>
              </a:spcBef>
              <a:spcAft>
                <a:spcPts val="0"/>
              </a:spcAft>
              <a:buClr>
                <a:schemeClr val="lt1"/>
              </a:buClr>
              <a:buSzPts val="2000"/>
              <a:buChar char="•"/>
            </a:pPr>
            <a:r>
              <a:rPr lang="en-US" sz="1600" dirty="0"/>
              <a:t>Maintain and Stabilize: Puppet, Qualys for </a:t>
            </a:r>
            <a:r>
              <a:rPr lang="en-US" sz="1400" dirty="0"/>
              <a:t>maintaining system security baseline, recovering systems post-attack to a stable state.</a:t>
            </a:r>
            <a:endParaRPr lang="en-US" sz="1600" dirty="0"/>
          </a:p>
          <a:p>
            <a:pPr marL="685800" lvl="1" indent="-228600" algn="l" rtl="0">
              <a:lnSpc>
                <a:spcPct val="90000"/>
              </a:lnSpc>
              <a:spcBef>
                <a:spcPts val="0"/>
              </a:spcBef>
              <a:spcAft>
                <a:spcPts val="0"/>
              </a:spcAft>
              <a:buClr>
                <a:schemeClr val="lt1"/>
              </a:buClr>
              <a:buSzPts val="2000"/>
              <a:buChar char="•"/>
            </a:pP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7DCBAE0E-7F02-2A56-1F7C-B87DCE4920E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2871"/>
    </mc:Choice>
    <mc:Fallback>
      <p:transition spd="slow" advTm="152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Proactive approach</a:t>
            </a:r>
          </a:p>
          <a:p>
            <a:pPr marL="228600" lvl="0" indent="-228600" algn="l" rtl="0">
              <a:lnSpc>
                <a:spcPct val="90000"/>
              </a:lnSpc>
              <a:spcBef>
                <a:spcPts val="0"/>
              </a:spcBef>
              <a:spcAft>
                <a:spcPts val="0"/>
              </a:spcAft>
              <a:buClr>
                <a:schemeClr val="lt1"/>
              </a:buClr>
              <a:buSzPts val="2000"/>
              <a:buChar char="•"/>
            </a:pPr>
            <a:r>
              <a:rPr lang="en-US" dirty="0"/>
              <a:t>Reduces financial losses from security breaches</a:t>
            </a:r>
          </a:p>
          <a:p>
            <a:pPr marL="228600" lvl="0" indent="-228600" algn="l" rtl="0">
              <a:lnSpc>
                <a:spcPct val="90000"/>
              </a:lnSpc>
              <a:spcBef>
                <a:spcPts val="0"/>
              </a:spcBef>
              <a:spcAft>
                <a:spcPts val="0"/>
              </a:spcAft>
              <a:buClr>
                <a:schemeClr val="lt1"/>
              </a:buClr>
              <a:buSzPts val="2000"/>
              <a:buChar char="•"/>
            </a:pPr>
            <a:r>
              <a:rPr lang="en-US" dirty="0"/>
              <a:t>Implementing security early is more efficient and straightforward</a:t>
            </a:r>
          </a:p>
          <a:p>
            <a:pPr marL="228600" lvl="0" indent="-228600" algn="l" rtl="0">
              <a:lnSpc>
                <a:spcPct val="90000"/>
              </a:lnSpc>
              <a:spcBef>
                <a:spcPts val="0"/>
              </a:spcBef>
              <a:spcAft>
                <a:spcPts val="0"/>
              </a:spcAft>
              <a:buClr>
                <a:schemeClr val="lt1"/>
              </a:buClr>
              <a:buSzPts val="2000"/>
              <a:buChar char="•"/>
            </a:pPr>
            <a:r>
              <a:rPr lang="en-US" dirty="0"/>
              <a:t>Provides stronger protection against potential threats</a:t>
            </a:r>
          </a:p>
          <a:p>
            <a:pPr marL="228600" lvl="0" indent="-228600" algn="l" rtl="0">
              <a:lnSpc>
                <a:spcPct val="90000"/>
              </a:lnSpc>
              <a:spcBef>
                <a:spcPts val="0"/>
              </a:spcBef>
              <a:spcAft>
                <a:spcPts val="0"/>
              </a:spcAft>
              <a:buClr>
                <a:schemeClr val="lt1"/>
              </a:buClr>
              <a:buSzPts val="2000"/>
              <a:buChar char="•"/>
            </a:pPr>
            <a:r>
              <a:rPr lang="en-US" dirty="0"/>
              <a:t>Reduces long-term costs and resource expenditure</a:t>
            </a:r>
          </a:p>
          <a:p>
            <a:pPr marL="228600" lvl="0" indent="-228600" algn="l" rtl="0">
              <a:lnSpc>
                <a:spcPct val="90000"/>
              </a:lnSpc>
              <a:spcBef>
                <a:spcPts val="0"/>
              </a:spcBef>
              <a:spcAft>
                <a:spcPts val="0"/>
              </a:spcAft>
              <a:buClr>
                <a:schemeClr val="lt1"/>
              </a:buClr>
              <a:buSzPts val="2000"/>
              <a:buChar char="•"/>
            </a:pPr>
            <a:r>
              <a:rPr lang="en-US" dirty="0"/>
              <a:t>Demands higher levels of expertise</a:t>
            </a:r>
          </a:p>
          <a:p>
            <a:pPr marL="228600" lvl="0" indent="-228600" algn="l" rtl="0">
              <a:lnSpc>
                <a:spcPct val="90000"/>
              </a:lnSpc>
              <a:spcBef>
                <a:spcPts val="0"/>
              </a:spcBef>
              <a:spcAft>
                <a:spcPts val="0"/>
              </a:spcAft>
              <a:buClr>
                <a:schemeClr val="lt1"/>
              </a:buClr>
              <a:buSzPts val="2000"/>
              <a:buChar char="•"/>
            </a:pPr>
            <a:r>
              <a:rPr lang="en-US" dirty="0"/>
              <a:t>Introduces additional complexity to management and operations</a:t>
            </a:r>
            <a:endParaRPr dirty="0"/>
          </a:p>
        </p:txBody>
      </p:sp>
      <p:sp>
        <p:nvSpPr>
          <p:cNvPr id="2" name="Text Placeholder 1">
            <a:extLst>
              <a:ext uri="{FF2B5EF4-FFF2-40B4-BE49-F238E27FC236}">
                <a16:creationId xmlns:a16="http://schemas.microsoft.com/office/drawing/2014/main" id="{6E524598-567C-2D30-8FDF-4394D6F5CDCA}"/>
              </a:ext>
            </a:extLst>
          </p:cNvPr>
          <p:cNvSpPr>
            <a:spLocks noGrp="1"/>
          </p:cNvSpPr>
          <p:nvPr>
            <p:ph type="body" idx="2"/>
          </p:nvPr>
        </p:nvSpPr>
        <p:spPr/>
        <p:txBody>
          <a:bodyPr/>
          <a:lstStyle/>
          <a:p>
            <a:pPr>
              <a:buFont typeface="Arial" panose="020B0604020202020204" pitchFamily="34" charset="0"/>
              <a:buChar char="•"/>
            </a:pPr>
            <a:r>
              <a:rPr lang="en-US" dirty="0"/>
              <a:t>Increased risk of additional vulnerabilities</a:t>
            </a:r>
          </a:p>
          <a:p>
            <a:pPr>
              <a:buFont typeface="Arial" panose="020B0604020202020204" pitchFamily="34" charset="0"/>
              <a:buChar char="•"/>
            </a:pPr>
            <a:r>
              <a:rPr lang="en-US" dirty="0"/>
              <a:t>Cost-effective with comprehensive research</a:t>
            </a:r>
          </a:p>
          <a:p>
            <a:pPr>
              <a:buFont typeface="Arial" panose="020B0604020202020204" pitchFamily="34" charset="0"/>
              <a:buChar char="•"/>
            </a:pPr>
            <a:r>
              <a:rPr lang="en-US" dirty="0"/>
              <a:t>Potential for negative publicity and damage to the company’s reputation</a:t>
            </a:r>
          </a:p>
          <a:p>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AB602AD0-586E-542B-6EFB-442E99165784}"/>
              </a:ext>
            </a:extLst>
          </p:cNvPr>
          <p:cNvSpPr txBox="1"/>
          <p:nvPr/>
        </p:nvSpPr>
        <p:spPr>
          <a:xfrm>
            <a:off x="1474740" y="1749624"/>
            <a:ext cx="3547635" cy="400110"/>
          </a:xfrm>
          <a:prstGeom prst="rect">
            <a:avLst/>
          </a:prstGeom>
          <a:noFill/>
        </p:spPr>
        <p:txBody>
          <a:bodyPr wrap="square" rtlCol="0">
            <a:spAutoFit/>
          </a:bodyPr>
          <a:lstStyle/>
          <a:p>
            <a:r>
              <a:rPr lang="en-US" sz="2000" dirty="0">
                <a:solidFill>
                  <a:schemeClr val="bg1"/>
                </a:solidFill>
              </a:rPr>
              <a:t>ACT NOW</a:t>
            </a:r>
          </a:p>
        </p:txBody>
      </p:sp>
      <p:sp>
        <p:nvSpPr>
          <p:cNvPr id="4" name="TextBox 3">
            <a:extLst>
              <a:ext uri="{FF2B5EF4-FFF2-40B4-BE49-F238E27FC236}">
                <a16:creationId xmlns:a16="http://schemas.microsoft.com/office/drawing/2014/main" id="{79972658-AE25-5C88-5456-C616B939D3CA}"/>
              </a:ext>
            </a:extLst>
          </p:cNvPr>
          <p:cNvSpPr txBox="1"/>
          <p:nvPr/>
        </p:nvSpPr>
        <p:spPr>
          <a:xfrm>
            <a:off x="7065382" y="1749624"/>
            <a:ext cx="3547635" cy="400110"/>
          </a:xfrm>
          <a:prstGeom prst="rect">
            <a:avLst/>
          </a:prstGeom>
          <a:noFill/>
        </p:spPr>
        <p:txBody>
          <a:bodyPr wrap="square" rtlCol="0">
            <a:spAutoFit/>
          </a:bodyPr>
          <a:lstStyle/>
          <a:p>
            <a:r>
              <a:rPr lang="en-US" sz="2000" dirty="0">
                <a:solidFill>
                  <a:schemeClr val="bg1"/>
                </a:solidFill>
              </a:rPr>
              <a:t>WAIT</a:t>
            </a:r>
          </a:p>
        </p:txBody>
      </p:sp>
      <p:pic>
        <p:nvPicPr>
          <p:cNvPr id="7" name="Audio 6">
            <a:extLst>
              <a:ext uri="{FF2B5EF4-FFF2-40B4-BE49-F238E27FC236}">
                <a16:creationId xmlns:a16="http://schemas.microsoft.com/office/drawing/2014/main" id="{BA7BD901-85F2-57B2-13DD-7C21949E6BB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138"/>
    </mc:Choice>
    <mc:Fallback>
      <p:transition spd="slow" advTm="58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The shortcomings in the policy involve unidentified risks.</a:t>
            </a:r>
          </a:p>
          <a:p>
            <a:pPr marL="1143000" lvl="2" indent="-228600" algn="l" rtl="0">
              <a:lnSpc>
                <a:spcPct val="90000"/>
              </a:lnSpc>
              <a:spcBef>
                <a:spcPts val="0"/>
              </a:spcBef>
              <a:spcAft>
                <a:spcPts val="0"/>
              </a:spcAft>
              <a:buClr>
                <a:schemeClr val="lt1"/>
              </a:buClr>
              <a:buSzPts val="1800"/>
              <a:buChar char="•"/>
            </a:pPr>
            <a:r>
              <a:rPr lang="en-US" sz="2400" dirty="0"/>
              <a:t>assess emerging threats </a:t>
            </a:r>
          </a:p>
          <a:p>
            <a:pPr marL="1143000" lvl="2" indent="-228600" algn="l" rtl="0">
              <a:lnSpc>
                <a:spcPct val="90000"/>
              </a:lnSpc>
              <a:spcBef>
                <a:spcPts val="0"/>
              </a:spcBef>
              <a:spcAft>
                <a:spcPts val="0"/>
              </a:spcAft>
              <a:buClr>
                <a:schemeClr val="lt1"/>
              </a:buClr>
              <a:buSzPts val="1800"/>
              <a:buChar char="•"/>
            </a:pPr>
            <a:r>
              <a:rPr lang="en-US" sz="2400" dirty="0"/>
              <a:t>revise the security policy accordingly.</a:t>
            </a:r>
          </a:p>
          <a:p>
            <a:pPr marL="1143000" lvl="2" indent="-228600" algn="l" rtl="0">
              <a:lnSpc>
                <a:spcPct val="90000"/>
              </a:lnSpc>
              <a:spcBef>
                <a:spcPts val="0"/>
              </a:spcBef>
              <a:spcAft>
                <a:spcPts val="0"/>
              </a:spcAft>
              <a:buClr>
                <a:schemeClr val="lt1"/>
              </a:buClr>
              <a:buSzPts val="1800"/>
              <a:buChar char="•"/>
            </a:pPr>
            <a:r>
              <a:rPr lang="en-US" sz="2400" dirty="0"/>
              <a:t>Treat the policy as an evolving document</a:t>
            </a:r>
          </a:p>
          <a:p>
            <a:pPr marL="1143000" lvl="2" indent="-228600" algn="l" rtl="0">
              <a:lnSpc>
                <a:spcPct val="90000"/>
              </a:lnSpc>
              <a:spcBef>
                <a:spcPts val="0"/>
              </a:spcBef>
              <a:spcAft>
                <a:spcPts val="0"/>
              </a:spcAft>
              <a:buClr>
                <a:schemeClr val="lt1"/>
              </a:buClr>
              <a:buSzPts val="1800"/>
              <a:buChar char="•"/>
            </a:pPr>
            <a:r>
              <a:rPr lang="en-US" sz="2400" dirty="0"/>
              <a:t>implement a training program for the updated security policy. </a:t>
            </a:r>
          </a:p>
          <a:p>
            <a:pPr marL="1143000" lvl="2" indent="-228600" algn="l" rtl="0">
              <a:lnSpc>
                <a:spcPct val="90000"/>
              </a:lnSpc>
              <a:spcBef>
                <a:spcPts val="0"/>
              </a:spcBef>
              <a:spcAft>
                <a:spcPts val="0"/>
              </a:spcAft>
              <a:buClr>
                <a:schemeClr val="lt1"/>
              </a:buClr>
              <a:buSzPts val="1800"/>
              <a:buChar char="•"/>
            </a:pPr>
            <a:r>
              <a:rPr lang="en-US" sz="2400" dirty="0"/>
              <a:t>Establish a system to audit compliance with the policy in code, and integrate the security policy into the code review process.</a:t>
            </a:r>
            <a:endParaRPr sz="2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D92F645A-8929-1FBC-E0FD-3462BCF9E7A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531"/>
    </mc:Choice>
    <mc:Fallback>
      <p:transition spd="slow" advTm="48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200"/>
              <a:buChar char="•"/>
            </a:pPr>
            <a:r>
              <a:rPr lang="en-US" sz="3600" dirty="0"/>
              <a:t>Apply secure coding standards to the program.</a:t>
            </a:r>
          </a:p>
          <a:p>
            <a:pPr marL="228600" lvl="0" indent="-228600" algn="l" rtl="0">
              <a:lnSpc>
                <a:spcPct val="90000"/>
              </a:lnSpc>
              <a:spcBef>
                <a:spcPts val="0"/>
              </a:spcBef>
              <a:spcAft>
                <a:spcPts val="0"/>
              </a:spcAft>
              <a:buClr>
                <a:schemeClr val="lt1"/>
              </a:buClr>
              <a:buSzPts val="2200"/>
              <a:buChar char="•"/>
            </a:pPr>
            <a:r>
              <a:rPr lang="en-US" sz="3600" dirty="0"/>
              <a:t>Adhere to the 10 Principles of Secure Coding.</a:t>
            </a:r>
          </a:p>
          <a:p>
            <a:pPr marL="228600" lvl="0" indent="-228600" algn="l" rtl="0">
              <a:lnSpc>
                <a:spcPct val="90000"/>
              </a:lnSpc>
              <a:spcBef>
                <a:spcPts val="0"/>
              </a:spcBef>
              <a:spcAft>
                <a:spcPts val="0"/>
              </a:spcAft>
              <a:buClr>
                <a:schemeClr val="lt1"/>
              </a:buClr>
              <a:buSzPts val="2200"/>
              <a:buChar char="•"/>
            </a:pPr>
            <a:r>
              <a:rPr lang="en-US" sz="3600" dirty="0"/>
              <a:t>Maintain consistent use of encryption policies.</a:t>
            </a:r>
          </a:p>
          <a:p>
            <a:pPr marL="228600" lvl="0" indent="-228600" algn="l" rtl="0">
              <a:lnSpc>
                <a:spcPct val="90000"/>
              </a:lnSpc>
              <a:spcBef>
                <a:spcPts val="0"/>
              </a:spcBef>
              <a:spcAft>
                <a:spcPts val="0"/>
              </a:spcAft>
              <a:buClr>
                <a:schemeClr val="lt1"/>
              </a:buClr>
              <a:buSzPts val="2200"/>
              <a:buChar char="•"/>
            </a:pPr>
            <a:r>
              <a:rPr lang="en-US" sz="3600" dirty="0"/>
              <a:t>Continuously test for bugs when deploying new software.</a:t>
            </a:r>
          </a:p>
          <a:p>
            <a:pPr marL="228600" lvl="0" indent="-228600" algn="l" rtl="0">
              <a:lnSpc>
                <a:spcPct val="90000"/>
              </a:lnSpc>
              <a:spcBef>
                <a:spcPts val="0"/>
              </a:spcBef>
              <a:spcAft>
                <a:spcPts val="0"/>
              </a:spcAft>
              <a:buClr>
                <a:schemeClr val="lt1"/>
              </a:buClr>
              <a:buSzPts val="2200"/>
              <a:buChar char="•"/>
            </a:pPr>
            <a:r>
              <a:rPr lang="en-US" sz="3600" dirty="0"/>
              <a:t>Ensure all developers are aligned and informed.</a:t>
            </a:r>
            <a:endParaRPr sz="36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BF8377F4-B26F-BFDE-EED6-5BF764D35BD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617"/>
    </mc:Choice>
    <mc:Fallback>
      <p:transition spd="slow" advTm="60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Dinic</a:t>
            </a:r>
            <a:r>
              <a:rPr lang="en-US" dirty="0"/>
              <a:t>, M. (2024, Mar 25,). A Comprehensive Guide to Data Encryption. https://</a:t>
            </a:r>
            <a:r>
              <a:rPr lang="en-US" dirty="0" err="1"/>
              <a:t>jatheon.com</a:t>
            </a:r>
            <a:r>
              <a:rPr lang="en-US" dirty="0"/>
              <a:t>/blog/data-at-rest-data-in-motion-data-in-use/</a:t>
            </a:r>
          </a:p>
          <a:p>
            <a:pPr marL="228600" lvl="0" indent="-228600" algn="l" rtl="0">
              <a:lnSpc>
                <a:spcPct val="90000"/>
              </a:lnSpc>
              <a:spcBef>
                <a:spcPts val="0"/>
              </a:spcBef>
              <a:spcAft>
                <a:spcPts val="0"/>
              </a:spcAft>
              <a:buClr>
                <a:schemeClr val="lt1"/>
              </a:buClr>
              <a:buSzPts val="2200"/>
              <a:buChar char="•"/>
            </a:pPr>
            <a:r>
              <a:rPr lang="en-US" dirty="0"/>
              <a:t>Magnusson, A. (2024, June 10,). What is AAA Security? Authentication, Authorization, and Accounting. </a:t>
            </a:r>
            <a:r>
              <a:rPr lang="en-US" dirty="0" err="1"/>
              <a:t>strongdm</a:t>
            </a:r>
            <a:r>
              <a:rPr lang="en-US" dirty="0"/>
              <a:t>. Retrieved Aug 17, 2024, from https://</a:t>
            </a:r>
            <a:r>
              <a:rPr lang="en-US" dirty="0" err="1"/>
              <a:t>www.strongdm.com</a:t>
            </a:r>
            <a:r>
              <a:rPr lang="en-US" dirty="0"/>
              <a:t>/blog/</a:t>
            </a:r>
            <a:r>
              <a:rPr lang="en-US" dirty="0" err="1"/>
              <a:t>aaa</a:t>
            </a:r>
            <a:r>
              <a:rPr lang="en-US" dirty="0"/>
              <a:t>-security</a:t>
            </a:r>
          </a:p>
          <a:p>
            <a:pPr marL="228600" lvl="0" indent="-228600" algn="l" rtl="0">
              <a:lnSpc>
                <a:spcPct val="90000"/>
              </a:lnSpc>
              <a:spcBef>
                <a:spcPts val="0"/>
              </a:spcBef>
              <a:spcAft>
                <a:spcPts val="0"/>
              </a:spcAft>
              <a:buClr>
                <a:schemeClr val="lt1"/>
              </a:buClr>
              <a:buSzPts val="2200"/>
              <a:buChar char="•"/>
            </a:pPr>
            <a:r>
              <a:rPr lang="en-US" dirty="0" err="1"/>
              <a:t>OWASP.Top</a:t>
            </a:r>
            <a:r>
              <a:rPr lang="en-US" dirty="0"/>
              <a:t> 10 Web Application Security Risks. Retrieved August 17, 2024, from https://</a:t>
            </a:r>
            <a:r>
              <a:rPr lang="en-US" dirty="0" err="1"/>
              <a:t>owasp.org</a:t>
            </a:r>
            <a:r>
              <a:rPr lang="en-US" dirty="0"/>
              <a:t>/www-project-top-ten/</a:t>
            </a: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101600" y="2143658"/>
            <a:ext cx="4622800" cy="3571240"/>
          </a:xfrm>
          <a:prstGeom prst="rect">
            <a:avLst/>
          </a:prstGeom>
          <a:noFill/>
          <a:ln>
            <a:noFill/>
          </a:ln>
        </p:spPr>
        <p:txBody>
          <a:bodyPr spcFirstLastPara="1" wrap="square" lIns="91425" tIns="45700" rIns="91425" bIns="45700" anchor="t" anchorCtr="0">
            <a:normAutofit lnSpcReduction="10000"/>
          </a:bodyPr>
          <a:lstStyle/>
          <a:p>
            <a:pPr marL="685800" lvl="0" indent="0" algn="l" rtl="0">
              <a:lnSpc>
                <a:spcPct val="90000"/>
              </a:lnSpc>
              <a:spcBef>
                <a:spcPts val="0"/>
              </a:spcBef>
              <a:spcAft>
                <a:spcPts val="0"/>
              </a:spcAft>
              <a:buSzPts val="1800"/>
              <a:buNone/>
            </a:pPr>
            <a:r>
              <a:rPr lang="en-US" b="1" dirty="0"/>
              <a:t>Why It Was Needed:</a:t>
            </a:r>
            <a:r>
              <a:rPr lang="en-US" dirty="0"/>
              <a:t> To address evolving security threats and maintain secure, consistent coding practices.</a:t>
            </a:r>
          </a:p>
          <a:p>
            <a:pPr marL="685800" lvl="0" indent="0" algn="l" rtl="0">
              <a:lnSpc>
                <a:spcPct val="90000"/>
              </a:lnSpc>
              <a:spcBef>
                <a:spcPts val="0"/>
              </a:spcBef>
              <a:spcAft>
                <a:spcPts val="0"/>
              </a:spcAft>
              <a:buSzPts val="1800"/>
              <a:buNone/>
            </a:pPr>
            <a:endParaRPr lang="en-US" b="1" dirty="0"/>
          </a:p>
          <a:p>
            <a:pPr marL="685800" lvl="0" indent="0" algn="l" rtl="0">
              <a:lnSpc>
                <a:spcPct val="90000"/>
              </a:lnSpc>
              <a:spcBef>
                <a:spcPts val="0"/>
              </a:spcBef>
              <a:spcAft>
                <a:spcPts val="0"/>
              </a:spcAft>
              <a:buSzPts val="1800"/>
              <a:buNone/>
            </a:pPr>
            <a:r>
              <a:rPr lang="en-US" b="1" dirty="0"/>
              <a:t>How It Supports Defense-in-Depth:</a:t>
            </a:r>
            <a:r>
              <a:rPr lang="en-US" dirty="0"/>
              <a:t> By implementing layered security measures that protect every stage of development, from initial design to deployment.</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521200" y="2143658"/>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extLst>
              <a:ext uri="{FF2B5EF4-FFF2-40B4-BE49-F238E27FC236}">
                <a16:creationId xmlns:a16="http://schemas.microsoft.com/office/drawing/2014/main" id="{A267E7EB-64D9-E9B8-2493-DD7684A284E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998"/>
    </mc:Choice>
    <mc:Fallback>
      <p:transition spd="slow" advTm="55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772007789"/>
              </p:ext>
            </p:extLst>
          </p:nvPr>
        </p:nvGraphicFramePr>
        <p:xfrm>
          <a:off x="2021195" y="2163727"/>
          <a:ext cx="8473562" cy="2877357"/>
        </p:xfrm>
        <a:graphic>
          <a:graphicData uri="http://schemas.openxmlformats.org/drawingml/2006/table">
            <a:tbl>
              <a:tblPr firstRow="1" firstCol="1">
                <a:noFill/>
                <a:tableStyleId>{802198C4-3087-4945-87E3-76CBB3509B7E}</a:tableStyleId>
              </a:tblPr>
              <a:tblGrid>
                <a:gridCol w="2211230">
                  <a:extLst>
                    <a:ext uri="{9D8B030D-6E8A-4147-A177-3AD203B41FA5}">
                      <a16:colId xmlns:a16="http://schemas.microsoft.com/office/drawing/2014/main" val="20000"/>
                    </a:ext>
                  </a:extLst>
                </a:gridCol>
                <a:gridCol w="2111684">
                  <a:extLst>
                    <a:ext uri="{9D8B030D-6E8A-4147-A177-3AD203B41FA5}">
                      <a16:colId xmlns:a16="http://schemas.microsoft.com/office/drawing/2014/main" val="20001"/>
                    </a:ext>
                  </a:extLst>
                </a:gridCol>
                <a:gridCol w="2090057">
                  <a:extLst>
                    <a:ext uri="{9D8B030D-6E8A-4147-A177-3AD203B41FA5}">
                      <a16:colId xmlns:a16="http://schemas.microsoft.com/office/drawing/2014/main" val="2924988444"/>
                    </a:ext>
                  </a:extLst>
                </a:gridCol>
                <a:gridCol w="2060591">
                  <a:extLst>
                    <a:ext uri="{9D8B030D-6E8A-4147-A177-3AD203B41FA5}">
                      <a16:colId xmlns:a16="http://schemas.microsoft.com/office/drawing/2014/main" val="2961802936"/>
                    </a:ext>
                  </a:extLst>
                </a:gridCol>
              </a:tblGrid>
              <a:tr h="1000595">
                <a:tc>
                  <a:txBody>
                    <a:bodyPr/>
                    <a:lstStyle/>
                    <a:p>
                      <a:pPr marL="0" marR="0" lvl="0" indent="0" algn="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Severity</a:t>
                      </a: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solidFill>
                          <a:schemeClr val="tx1"/>
                        </a:solidFill>
                      </a:endParaRPr>
                    </a:p>
                    <a:p>
                      <a:pPr marL="0" marR="0" lvl="0" indent="0" algn="l"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Likelihood   </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Low </a:t>
                      </a: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Medium</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High</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0">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Likely</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Level 2 </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Level 1:</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The threat has high chance to happen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Level 1:</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The threat happens almost every time</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1053832">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Unlikely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Level 3</a:t>
                      </a:r>
                      <a:endParaRPr sz="1400" u="none" strike="noStrike" cap="none" dirty="0"/>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Level 2: the threat will unlikely happen</a:t>
                      </a:r>
                      <a:endParaRPr sz="1400" u="none" strike="noStrike" cap="none" dirty="0"/>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Level 1: the threat is unlikely to happen</a:t>
                      </a:r>
                      <a:endParaRPr sz="1400" u="none" strike="noStrike" cap="none" dirty="0"/>
                    </a:p>
                  </a:txBody>
                  <a:tcPr marL="91425" marR="91425" marT="91425" marB="91425">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3482649945"/>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cxnSp>
        <p:nvCxnSpPr>
          <p:cNvPr id="6" name="Straight Connector 5">
            <a:extLst>
              <a:ext uri="{FF2B5EF4-FFF2-40B4-BE49-F238E27FC236}">
                <a16:creationId xmlns:a16="http://schemas.microsoft.com/office/drawing/2014/main" id="{DB856D5E-516A-27B3-E426-FA3F65E72390}"/>
              </a:ext>
            </a:extLst>
          </p:cNvPr>
          <p:cNvCxnSpPr/>
          <p:nvPr/>
        </p:nvCxnSpPr>
        <p:spPr>
          <a:xfrm>
            <a:off x="2021195" y="2163727"/>
            <a:ext cx="2232306" cy="1000713"/>
          </a:xfrm>
          <a:prstGeom prst="line">
            <a:avLst/>
          </a:prstGeom>
        </p:spPr>
        <p:style>
          <a:lnRef idx="1">
            <a:schemeClr val="dk1"/>
          </a:lnRef>
          <a:fillRef idx="0">
            <a:schemeClr val="dk1"/>
          </a:fillRef>
          <a:effectRef idx="0">
            <a:schemeClr val="dk1"/>
          </a:effectRef>
          <a:fontRef idx="minor">
            <a:schemeClr val="tx1"/>
          </a:fontRef>
        </p:style>
      </p:cxnSp>
      <p:pic>
        <p:nvPicPr>
          <p:cNvPr id="18" name="Audio 17">
            <a:extLst>
              <a:ext uri="{FF2B5EF4-FFF2-40B4-BE49-F238E27FC236}">
                <a16:creationId xmlns:a16="http://schemas.microsoft.com/office/drawing/2014/main" id="{82BAF7E5-B1BC-BE89-9365-21F047DF7F2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544"/>
    </mc:Choice>
    <mc:Fallback>
      <p:transition spd="slow" advTm="60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 Data: </a:t>
            </a:r>
            <a:r>
              <a:rPr lang="en-US" sz="2400" b="1" dirty="0"/>
              <a:t>STD-001-CPP, STD-002-CPP, STD-003-CPP</a:t>
            </a: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 </a:t>
            </a:r>
            <a:r>
              <a:rPr lang="en-US" sz="2400" b="1" dirty="0"/>
              <a:t>STD-005-CPP, STD-008-CPP, STD-010-CPP</a:t>
            </a: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 </a:t>
            </a:r>
            <a:r>
              <a:rPr lang="en-US" sz="2400" b="1" dirty="0"/>
              <a:t>STD-007-CPP</a:t>
            </a: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0" indent="-457200" algn="l" rtl="0">
              <a:lnSpc>
                <a:spcPct val="90000"/>
              </a:lnSpc>
              <a:spcBef>
                <a:spcPts val="0"/>
              </a:spcBef>
              <a:spcAft>
                <a:spcPts val="0"/>
              </a:spcAft>
              <a:buClr>
                <a:schemeClr val="lt1"/>
              </a:buClr>
              <a:buSzPts val="2200"/>
              <a:buFont typeface="+mj-lt"/>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Data Sent to Other Systems: </a:t>
            </a:r>
            <a:r>
              <a:rPr lang="en-US" sz="2400" b="1" dirty="0"/>
              <a:t>STD-004-CPP</a:t>
            </a: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 </a:t>
            </a:r>
            <a:r>
              <a:rPr lang="en-US" sz="2400" b="1" dirty="0"/>
              <a:t>STD-001-CPP to STD-010-CPP</a:t>
            </a: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Adopt a Secure Coding Standard: </a:t>
            </a:r>
            <a:r>
              <a:rPr lang="en-US" sz="2400" b="1" dirty="0"/>
              <a:t>STD-001-CPP, STD-004-CPP to STD-010-CPP</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id="{141891B2-4693-876D-0AED-2FAFA2E5895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144"/>
    </mc:Choice>
    <mc:Fallback>
      <p:transition spd="slow" advTm="92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799" y="2194561"/>
            <a:ext cx="9946037" cy="3899066"/>
          </a:xfrm>
          <a:prstGeom prst="rect">
            <a:avLst/>
          </a:prstGeom>
          <a:noFill/>
          <a:ln>
            <a:noFill/>
          </a:ln>
        </p:spPr>
        <p:txBody>
          <a:bodyPr spcFirstLastPara="1" wrap="square" lIns="91425" tIns="45700" rIns="91425" bIns="45700" anchor="t" anchorCtr="0">
            <a:normAutofit lnSpcReduction="10000"/>
          </a:bodyPr>
          <a:lstStyle/>
          <a:p>
            <a:pPr lvl="0" indent="-457200" algn="l" rtl="0">
              <a:lnSpc>
                <a:spcPct val="90000"/>
              </a:lnSpc>
              <a:spcBef>
                <a:spcPts val="0"/>
              </a:spcBef>
              <a:spcAft>
                <a:spcPts val="0"/>
              </a:spcAft>
              <a:buClr>
                <a:schemeClr val="lt1"/>
              </a:buClr>
              <a:buSzPts val="2000"/>
              <a:buFont typeface="+mj-lt"/>
              <a:buAutoNum type="arabicPeriod"/>
            </a:pPr>
            <a:r>
              <a:rPr lang="en-US" sz="2800" b="1" dirty="0"/>
              <a:t>STD-001-CPP:</a:t>
            </a:r>
            <a:r>
              <a:rPr lang="en-US" sz="2800" dirty="0"/>
              <a:t> Input Validation Techniques</a:t>
            </a:r>
          </a:p>
          <a:p>
            <a:pPr lvl="0" indent="-457200" algn="l" rtl="0">
              <a:lnSpc>
                <a:spcPct val="90000"/>
              </a:lnSpc>
              <a:spcBef>
                <a:spcPts val="0"/>
              </a:spcBef>
              <a:spcAft>
                <a:spcPts val="0"/>
              </a:spcAft>
              <a:buClr>
                <a:schemeClr val="lt1"/>
              </a:buClr>
              <a:buSzPts val="2000"/>
              <a:buFont typeface="+mj-lt"/>
              <a:buAutoNum type="arabicPeriod"/>
            </a:pPr>
            <a:r>
              <a:rPr lang="en-US" sz="2800" b="1" dirty="0"/>
              <a:t>STD-002-CPP:</a:t>
            </a:r>
            <a:r>
              <a:rPr lang="en-US" sz="2800" dirty="0"/>
              <a:t> Warning Analysis and Remediation</a:t>
            </a:r>
          </a:p>
          <a:p>
            <a:pPr lvl="0" indent="-457200" algn="l" rtl="0">
              <a:lnSpc>
                <a:spcPct val="90000"/>
              </a:lnSpc>
              <a:spcBef>
                <a:spcPts val="0"/>
              </a:spcBef>
              <a:spcAft>
                <a:spcPts val="0"/>
              </a:spcAft>
              <a:buClr>
                <a:schemeClr val="lt1"/>
              </a:buClr>
              <a:buSzPts val="2000"/>
              <a:buFont typeface="+mj-lt"/>
              <a:buAutoNum type="arabicPeriod"/>
            </a:pPr>
            <a:r>
              <a:rPr lang="en-US" sz="2800" b="1" dirty="0"/>
              <a:t>STD-003-CPP:</a:t>
            </a:r>
            <a:r>
              <a:rPr lang="en-US" sz="2800" dirty="0"/>
              <a:t> Security-First Architecture</a:t>
            </a:r>
          </a:p>
          <a:p>
            <a:pPr lvl="0" indent="-457200" algn="l" rtl="0">
              <a:lnSpc>
                <a:spcPct val="90000"/>
              </a:lnSpc>
              <a:spcBef>
                <a:spcPts val="0"/>
              </a:spcBef>
              <a:spcAft>
                <a:spcPts val="0"/>
              </a:spcAft>
              <a:buClr>
                <a:schemeClr val="lt1"/>
              </a:buClr>
              <a:buSzPts val="2000"/>
              <a:buFont typeface="+mj-lt"/>
              <a:buAutoNum type="arabicPeriod"/>
            </a:pPr>
            <a:r>
              <a:rPr lang="en-US" sz="2800" b="1" dirty="0"/>
              <a:t>STD-004-CPP:</a:t>
            </a:r>
            <a:r>
              <a:rPr lang="en-US" sz="2800" dirty="0"/>
              <a:t> Complexity Reduction Strategies</a:t>
            </a:r>
          </a:p>
          <a:p>
            <a:pPr lvl="0" indent="-457200" algn="l" rtl="0">
              <a:lnSpc>
                <a:spcPct val="90000"/>
              </a:lnSpc>
              <a:spcBef>
                <a:spcPts val="0"/>
              </a:spcBef>
              <a:spcAft>
                <a:spcPts val="0"/>
              </a:spcAft>
              <a:buClr>
                <a:schemeClr val="lt1"/>
              </a:buClr>
              <a:buSzPts val="2000"/>
              <a:buFont typeface="+mj-lt"/>
              <a:buAutoNum type="arabicPeriod"/>
            </a:pPr>
            <a:r>
              <a:rPr lang="en-US" sz="2800" b="1" dirty="0"/>
              <a:t>STD-005-CPP:</a:t>
            </a:r>
            <a:r>
              <a:rPr lang="en-US" sz="2800" dirty="0"/>
              <a:t> Access Control Implementation</a:t>
            </a:r>
          </a:p>
          <a:p>
            <a:pPr lvl="0" indent="-457200" algn="l" rtl="0">
              <a:lnSpc>
                <a:spcPct val="90000"/>
              </a:lnSpc>
              <a:spcBef>
                <a:spcPts val="0"/>
              </a:spcBef>
              <a:spcAft>
                <a:spcPts val="0"/>
              </a:spcAft>
              <a:buClr>
                <a:schemeClr val="lt1"/>
              </a:buClr>
              <a:buSzPts val="2000"/>
              <a:buFont typeface="+mj-lt"/>
              <a:buAutoNum type="arabicPeriod"/>
            </a:pPr>
            <a:r>
              <a:rPr lang="en-US" sz="2800" b="1" dirty="0"/>
              <a:t>STD-006-CPP:</a:t>
            </a:r>
            <a:r>
              <a:rPr lang="en-US" sz="2800" dirty="0"/>
              <a:t> Privilege Minimization</a:t>
            </a:r>
          </a:p>
          <a:p>
            <a:pPr lvl="0" indent="-457200" algn="l" rtl="0">
              <a:lnSpc>
                <a:spcPct val="90000"/>
              </a:lnSpc>
              <a:spcBef>
                <a:spcPts val="0"/>
              </a:spcBef>
              <a:spcAft>
                <a:spcPts val="0"/>
              </a:spcAft>
              <a:buClr>
                <a:schemeClr val="lt1"/>
              </a:buClr>
              <a:buSzPts val="2000"/>
              <a:buFont typeface="+mj-lt"/>
              <a:buAutoNum type="arabicPeriod"/>
            </a:pPr>
            <a:r>
              <a:rPr lang="en-US" sz="2800" b="1" dirty="0"/>
              <a:t>STD-007-CPP:</a:t>
            </a:r>
            <a:r>
              <a:rPr lang="en-US" sz="2800" dirty="0"/>
              <a:t> Data Sanitization Protocols</a:t>
            </a:r>
          </a:p>
          <a:p>
            <a:pPr lvl="0" indent="-457200" algn="l" rtl="0">
              <a:lnSpc>
                <a:spcPct val="90000"/>
              </a:lnSpc>
              <a:spcBef>
                <a:spcPts val="0"/>
              </a:spcBef>
              <a:spcAft>
                <a:spcPts val="0"/>
              </a:spcAft>
              <a:buClr>
                <a:schemeClr val="lt1"/>
              </a:buClr>
              <a:buSzPts val="2000"/>
              <a:buFont typeface="+mj-lt"/>
              <a:buAutoNum type="arabicPeriod"/>
            </a:pPr>
            <a:r>
              <a:rPr lang="en-US" sz="2800" b="1" dirty="0"/>
              <a:t>STD-008-CPP:</a:t>
            </a:r>
            <a:r>
              <a:rPr lang="en-US" sz="2800" dirty="0"/>
              <a:t> Layered Security Design</a:t>
            </a:r>
          </a:p>
          <a:p>
            <a:pPr lvl="0" indent="-457200" algn="l" rtl="0">
              <a:lnSpc>
                <a:spcPct val="90000"/>
              </a:lnSpc>
              <a:spcBef>
                <a:spcPts val="0"/>
              </a:spcBef>
              <a:spcAft>
                <a:spcPts val="0"/>
              </a:spcAft>
              <a:buClr>
                <a:schemeClr val="lt1"/>
              </a:buClr>
              <a:buSzPts val="2000"/>
              <a:buFont typeface="+mj-lt"/>
              <a:buAutoNum type="arabicPeriod"/>
            </a:pPr>
            <a:r>
              <a:rPr lang="en-US" sz="2800" b="1" dirty="0"/>
              <a:t>STD-009-CPP:</a:t>
            </a:r>
            <a:r>
              <a:rPr lang="en-US" sz="2800" dirty="0"/>
              <a:t> Comprehensive QA Practices</a:t>
            </a:r>
          </a:p>
          <a:p>
            <a:pPr lvl="0" indent="-457200" algn="l" rtl="0">
              <a:lnSpc>
                <a:spcPct val="90000"/>
              </a:lnSpc>
              <a:spcBef>
                <a:spcPts val="0"/>
              </a:spcBef>
              <a:spcAft>
                <a:spcPts val="0"/>
              </a:spcAft>
              <a:buClr>
                <a:schemeClr val="lt1"/>
              </a:buClr>
              <a:buSzPts val="2000"/>
              <a:buFont typeface="+mj-lt"/>
              <a:buAutoNum type="arabicPeriod"/>
            </a:pPr>
            <a:r>
              <a:rPr lang="en-US" sz="2800" b="1" dirty="0"/>
              <a:t>STD-010-CPP:</a:t>
            </a:r>
            <a:r>
              <a:rPr lang="en-US" sz="2800" dirty="0"/>
              <a:t> Secure Coding Guidelines</a:t>
            </a:r>
          </a:p>
          <a:p>
            <a:pPr lvl="0" indent="-457200" algn="l" rtl="0">
              <a:lnSpc>
                <a:spcPct val="90000"/>
              </a:lnSpc>
              <a:spcBef>
                <a:spcPts val="0"/>
              </a:spcBef>
              <a:spcAft>
                <a:spcPts val="0"/>
              </a:spcAft>
              <a:buClr>
                <a:schemeClr val="lt1"/>
              </a:buClr>
              <a:buSzPts val="2000"/>
              <a:buFont typeface="+mj-lt"/>
              <a:buAutoNum type="arabicPeriod"/>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id="{5E598376-F0D5-2A13-6BFB-97BDACDAD6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9387"/>
    </mc:Choice>
    <mc:Fallback>
      <p:transition spd="slow" advTm="119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600" b="1" dirty="0">
                <a:solidFill>
                  <a:schemeClr val="accent2"/>
                </a:solidFill>
              </a:rPr>
              <a:t>Encryption in Flight:</a:t>
            </a:r>
            <a:br>
              <a:rPr lang="en-US" sz="1600" dirty="0"/>
            </a:br>
            <a:r>
              <a:rPr lang="en-US" sz="1600" dirty="0"/>
              <a:t>Data being transmitted between systems or networks is encrypted to prevent unauthorized access or interception. This ensures the confidentiality and integrity of data during transmission, using protocols like TLS/SSL.</a:t>
            </a:r>
          </a:p>
          <a:p>
            <a:pPr marL="228600" lvl="0" indent="-228600" algn="l" rtl="0">
              <a:lnSpc>
                <a:spcPct val="90000"/>
              </a:lnSpc>
              <a:spcBef>
                <a:spcPts val="0"/>
              </a:spcBef>
              <a:spcAft>
                <a:spcPts val="0"/>
              </a:spcAft>
              <a:buClr>
                <a:schemeClr val="lt1"/>
              </a:buClr>
              <a:buSzPts val="2000"/>
              <a:buChar char="•"/>
            </a:pPr>
            <a:endParaRPr lang="en-US" sz="1600" dirty="0"/>
          </a:p>
          <a:p>
            <a:pPr marL="228600" lvl="0" indent="-228600" algn="l" rtl="0">
              <a:lnSpc>
                <a:spcPct val="90000"/>
              </a:lnSpc>
              <a:spcBef>
                <a:spcPts val="0"/>
              </a:spcBef>
              <a:spcAft>
                <a:spcPts val="0"/>
              </a:spcAft>
              <a:buClr>
                <a:schemeClr val="lt1"/>
              </a:buClr>
              <a:buSzPts val="2000"/>
              <a:buChar char="•"/>
            </a:pPr>
            <a:r>
              <a:rPr lang="en-US" sz="1600" b="1" dirty="0">
                <a:solidFill>
                  <a:schemeClr val="accent2"/>
                </a:solidFill>
              </a:rPr>
              <a:t>Encryption at Rest:</a:t>
            </a:r>
            <a:br>
              <a:rPr lang="en-US" sz="1600" dirty="0"/>
            </a:br>
            <a:r>
              <a:rPr lang="en-US" sz="1600" dirty="0"/>
              <a:t>Stored data, whether in databases, files, or backups, is encrypted to protect it from unauthorized access. This includes encrypting entire storage volumes or specific files to safeguard sensitive information even if the storage is compromised.</a:t>
            </a:r>
          </a:p>
          <a:p>
            <a:pPr marL="228600" lvl="0" indent="-228600" algn="l" rtl="0">
              <a:lnSpc>
                <a:spcPct val="90000"/>
              </a:lnSpc>
              <a:spcBef>
                <a:spcPts val="0"/>
              </a:spcBef>
              <a:spcAft>
                <a:spcPts val="0"/>
              </a:spcAft>
              <a:buClr>
                <a:schemeClr val="lt1"/>
              </a:buClr>
              <a:buSzPts val="2000"/>
              <a:buChar char="•"/>
            </a:pPr>
            <a:endParaRPr lang="en-US" sz="1600" dirty="0"/>
          </a:p>
          <a:p>
            <a:pPr marL="228600" lvl="0" indent="-228600" algn="l" rtl="0">
              <a:lnSpc>
                <a:spcPct val="90000"/>
              </a:lnSpc>
              <a:spcBef>
                <a:spcPts val="0"/>
              </a:spcBef>
              <a:spcAft>
                <a:spcPts val="0"/>
              </a:spcAft>
              <a:buClr>
                <a:schemeClr val="lt1"/>
              </a:buClr>
              <a:buSzPts val="2000"/>
              <a:buChar char="•"/>
            </a:pPr>
            <a:r>
              <a:rPr lang="en-US" sz="1600" b="1" dirty="0">
                <a:solidFill>
                  <a:schemeClr val="accent2"/>
                </a:solidFill>
              </a:rPr>
              <a:t>Encryption in Use:</a:t>
            </a:r>
            <a:br>
              <a:rPr lang="en-US" sz="1600" dirty="0"/>
            </a:br>
            <a:r>
              <a:rPr lang="en-US" sz="1600" dirty="0"/>
              <a:t>Data that is actively being processed is encrypted to maintain its confidentiality during operations. This includes securing data in memory or within applications to ensure protection while it is being used by authorized processes.</a:t>
            </a:r>
            <a:endParaRPr sz="16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28CFE274-C6CB-0EF6-CC2B-CB46A21B2E4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077"/>
    </mc:Choice>
    <mc:Fallback>
      <p:transition spd="slow" advTm="95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sz="1800" b="1" dirty="0"/>
              <a:t>Authentication:</a:t>
            </a:r>
            <a:br>
              <a:rPr lang="en-US" sz="1800" dirty="0"/>
            </a:br>
            <a:r>
              <a:rPr lang="en-US" sz="1800" dirty="0"/>
              <a:t>All users must verify their identities using multi-factor authentication (MFA) to ensure secure access. Strong password policies are enforced, requiring regular updates and complexity to prevent unauthorized entry(NIST, 2020).</a:t>
            </a:r>
          </a:p>
          <a:p>
            <a:r>
              <a:rPr lang="en-US" sz="1800" b="1" dirty="0"/>
              <a:t>Authorization:</a:t>
            </a:r>
            <a:br>
              <a:rPr lang="en-US" sz="1800" dirty="0"/>
            </a:br>
            <a:r>
              <a:rPr lang="en-US" sz="1800" dirty="0"/>
              <a:t>Access to resources is granted based on the principle of least privilege. Role-based access control (RBAC) ensures users only have the permissions necessary for their roles, minimizing security risks(NIST, 2020).</a:t>
            </a:r>
          </a:p>
          <a:p>
            <a:r>
              <a:rPr lang="en-US" sz="1800" b="1" dirty="0"/>
              <a:t>Accounting:</a:t>
            </a:r>
            <a:br>
              <a:rPr lang="en-US" sz="1800" dirty="0"/>
            </a:br>
            <a:r>
              <a:rPr lang="en-US" sz="1800" dirty="0"/>
              <a:t>Comprehensive logging tracks all user activities, providing audit trails for accountability. Regular log reviews help detect and address any unauthorized or suspicious actions(NIST, 2020).</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E1F04915-C1EB-AE6C-361C-39726722CFF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7424"/>
    </mc:Choice>
    <mc:Fallback>
      <p:transition spd="slow" advTm="127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6" name="Text Placeholder 5">
            <a:extLst>
              <a:ext uri="{FF2B5EF4-FFF2-40B4-BE49-F238E27FC236}">
                <a16:creationId xmlns:a16="http://schemas.microsoft.com/office/drawing/2014/main" id="{E145DF56-BAF0-AAF3-9114-C39CC9AC8941}"/>
              </a:ext>
            </a:extLst>
          </p:cNvPr>
          <p:cNvSpPr>
            <a:spLocks noGrp="1"/>
          </p:cNvSpPr>
          <p:nvPr>
            <p:ph type="body" idx="1"/>
          </p:nvPr>
        </p:nvSpPr>
        <p:spPr/>
        <p:txBody>
          <a:bodyPr/>
          <a:lstStyle/>
          <a:p>
            <a:pPr marL="114300" indent="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4D9ED10A-65C3-985F-0931-3BFE4470D840}"/>
              </a:ext>
            </a:extLst>
          </p:cNvPr>
          <p:cNvPicPr>
            <a:picLocks noChangeAspect="1"/>
          </p:cNvPicPr>
          <p:nvPr/>
        </p:nvPicPr>
        <p:blipFill>
          <a:blip r:embed="rId7"/>
          <a:stretch>
            <a:fillRect/>
          </a:stretch>
        </p:blipFill>
        <p:spPr>
          <a:xfrm>
            <a:off x="495717" y="1016289"/>
            <a:ext cx="7464992" cy="4620217"/>
          </a:xfrm>
          <a:prstGeom prst="rect">
            <a:avLst/>
          </a:prstGeom>
        </p:spPr>
      </p:pic>
      <p:pic>
        <p:nvPicPr>
          <p:cNvPr id="11" name="Picture 10">
            <a:extLst>
              <a:ext uri="{FF2B5EF4-FFF2-40B4-BE49-F238E27FC236}">
                <a16:creationId xmlns:a16="http://schemas.microsoft.com/office/drawing/2014/main" id="{8D9B1A15-0674-B362-E9CA-52A8AFF18804}"/>
              </a:ext>
            </a:extLst>
          </p:cNvPr>
          <p:cNvPicPr>
            <a:picLocks noChangeAspect="1"/>
          </p:cNvPicPr>
          <p:nvPr/>
        </p:nvPicPr>
        <p:blipFill>
          <a:blip r:embed="rId8"/>
          <a:stretch>
            <a:fillRect/>
          </a:stretch>
        </p:blipFill>
        <p:spPr>
          <a:xfrm>
            <a:off x="495717" y="5773664"/>
            <a:ext cx="10398796" cy="639925"/>
          </a:xfrm>
          <a:prstGeom prst="rect">
            <a:avLst/>
          </a:prstGeom>
        </p:spPr>
      </p:pic>
      <p:pic>
        <p:nvPicPr>
          <p:cNvPr id="14" name="Audio 13">
            <a:extLst>
              <a:ext uri="{FF2B5EF4-FFF2-40B4-BE49-F238E27FC236}">
                <a16:creationId xmlns:a16="http://schemas.microsoft.com/office/drawing/2014/main" id="{E7A97F6D-7B26-0A0D-70E6-BF7C36B1ADE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447106741"/>
      </p:ext>
    </p:extLst>
  </p:cSld>
  <p:clrMapOvr>
    <a:masterClrMapping/>
  </p:clrMapOvr>
  <mc:AlternateContent xmlns:mc="http://schemas.openxmlformats.org/markup-compatibility/2006">
    <mc:Choice xmlns:p14="http://schemas.microsoft.com/office/powerpoint/2010/main" Requires="p14">
      <p:transition spd="slow" p14:dur="2000" advTm="66432"/>
    </mc:Choice>
    <mc:Fallback>
      <p:transition spd="slow" advTm="66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7F3978E0-3583-6394-FB3E-7AF97F2D7E9D}"/>
              </a:ext>
            </a:extLst>
          </p:cNvPr>
          <p:cNvPicPr>
            <a:picLocks noChangeAspect="1"/>
          </p:cNvPicPr>
          <p:nvPr/>
        </p:nvPicPr>
        <p:blipFill>
          <a:blip r:embed="rId7"/>
          <a:stretch>
            <a:fillRect/>
          </a:stretch>
        </p:blipFill>
        <p:spPr>
          <a:xfrm>
            <a:off x="371959" y="2052569"/>
            <a:ext cx="11164679" cy="1667024"/>
          </a:xfrm>
          <a:prstGeom prst="rect">
            <a:avLst/>
          </a:prstGeom>
        </p:spPr>
      </p:pic>
      <p:pic>
        <p:nvPicPr>
          <p:cNvPr id="7" name="Picture 6">
            <a:extLst>
              <a:ext uri="{FF2B5EF4-FFF2-40B4-BE49-F238E27FC236}">
                <a16:creationId xmlns:a16="http://schemas.microsoft.com/office/drawing/2014/main" id="{A1DE46A3-D470-E57A-9D09-A80C91B95FEC}"/>
              </a:ext>
            </a:extLst>
          </p:cNvPr>
          <p:cNvPicPr>
            <a:picLocks noChangeAspect="1"/>
          </p:cNvPicPr>
          <p:nvPr/>
        </p:nvPicPr>
        <p:blipFill>
          <a:blip r:embed="rId8"/>
          <a:stretch>
            <a:fillRect/>
          </a:stretch>
        </p:blipFill>
        <p:spPr>
          <a:xfrm>
            <a:off x="371958" y="4040322"/>
            <a:ext cx="11134241" cy="709752"/>
          </a:xfrm>
          <a:prstGeom prst="rect">
            <a:avLst/>
          </a:prstGeom>
        </p:spPr>
      </p:pic>
      <p:pic>
        <p:nvPicPr>
          <p:cNvPr id="10" name="Audio 9">
            <a:extLst>
              <a:ext uri="{FF2B5EF4-FFF2-40B4-BE49-F238E27FC236}">
                <a16:creationId xmlns:a16="http://schemas.microsoft.com/office/drawing/2014/main" id="{149A672A-FD5D-3266-2B7E-BB9481ABC4D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236836815"/>
      </p:ext>
    </p:extLst>
  </p:cSld>
  <p:clrMapOvr>
    <a:masterClrMapping/>
  </p:clrMapOvr>
  <mc:AlternateContent xmlns:mc="http://schemas.openxmlformats.org/markup-compatibility/2006">
    <mc:Choice xmlns:p14="http://schemas.microsoft.com/office/powerpoint/2010/main" Requires="p14">
      <p:transition spd="slow" p14:dur="2000" advTm="20604"/>
    </mc:Choice>
    <mc:Fallback>
      <p:transition spd="slow" advTm="20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5950</TotalTime>
  <Words>2667</Words>
  <Application>Microsoft Macintosh PowerPoint</Application>
  <PresentationFormat>Widescreen</PresentationFormat>
  <Paragraphs>143</Paragraphs>
  <Slides>16</Slides>
  <Notes>16</Notes>
  <HiddenSlides>0</HiddenSlides>
  <MMClips>15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Irina Zgircu</cp:lastModifiedBy>
  <cp:revision>10</cp:revision>
  <dcterms:created xsi:type="dcterms:W3CDTF">2020-08-19T17:59:24Z</dcterms:created>
  <dcterms:modified xsi:type="dcterms:W3CDTF">2024-08-17T22:06:01Z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